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2" r:id="rId2"/>
    <p:sldId id="288" r:id="rId3"/>
    <p:sldId id="276" r:id="rId4"/>
    <p:sldId id="289" r:id="rId5"/>
    <p:sldId id="292" r:id="rId6"/>
    <p:sldId id="277" r:id="rId7"/>
    <p:sldId id="287" r:id="rId8"/>
    <p:sldId id="281" r:id="rId9"/>
    <p:sldId id="291" r:id="rId10"/>
    <p:sldId id="279" r:id="rId11"/>
    <p:sldId id="282" r:id="rId12"/>
    <p:sldId id="290" r:id="rId13"/>
    <p:sldId id="283" r:id="rId14"/>
    <p:sldId id="274" r:id="rId15"/>
  </p:sldIdLst>
  <p:sldSz cx="9144000" cy="5143500" type="screen16x9"/>
  <p:notesSz cx="7010400" cy="92964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18DDC"/>
    <a:srgbClr val="1AD5FF"/>
    <a:srgbClr val="139FFB"/>
    <a:srgbClr val="20201E"/>
    <a:srgbClr val="2529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264AFB-8D94-4AF1-8A0A-4F958C773DD2}" v="3" dt="2018-07-13T09:56:15.387"/>
    <p1510:client id="{7A54E195-21EB-47FF-BD52-26EAE08C92A3}" v="168" dt="2018-07-13T09:19:13.618"/>
    <p1510:client id="{1D46FA8A-9CC3-4BDA-8AF6-C646240C0B37}" v="75" dt="2018-07-12T12:19:44.432"/>
    <p1510:client id="{D69860E7-1924-4178-A1CD-EB9F8B666698}" v="53" dt="2018-07-12T11:42:03.2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7"/>
    <p:restoredTop sz="94611"/>
  </p:normalViewPr>
  <p:slideViewPr>
    <p:cSldViewPr snapToGrid="0">
      <p:cViewPr varScale="1">
        <p:scale>
          <a:sx n="145" d="100"/>
          <a:sy n="145" d="100"/>
        </p:scale>
        <p:origin x="127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2EB8BB8-529F-154B-A7AA-952E2D75A6FA}" type="datetime1">
              <a:rPr lang="cs-CZ"/>
              <a:pPr/>
              <a:t>18.07.18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7F65C19-7084-2748-B669-34BFCEF78AE9}" type="slidenum">
              <a:rPr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445408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B7DB1A0-C9A7-6445-B4FD-0B7A80A53E3C}" type="datetime1">
              <a:rPr lang="cs-CZ"/>
              <a:pPr/>
              <a:t>18.07.18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2355CB4-AADF-7444-9062-6137402A468F}" type="slidenum">
              <a:rPr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096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2973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2973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022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2973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0597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2973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2209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1377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2973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9347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2973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2201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8CA4-74E5-EC44-A605-3C6C5D77C98B}" type="datetime1">
              <a:rPr lang="cs-CZ"/>
              <a:pPr/>
              <a:t>18.07.18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6422-1959-554D-A751-09B98900666B}" type="slidenum">
              <a:rPr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6772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EA27B-B7D0-2F4D-A80A-CD45D348E63B}" type="datetime1">
              <a:rPr lang="cs-CZ"/>
              <a:pPr/>
              <a:t>18.07.18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6422-1959-554D-A751-09B98900666B}" type="slidenum">
              <a:rPr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3020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C237-AB22-0144-973E-79C03F72FECB}" type="datetime1">
              <a:rPr lang="cs-CZ"/>
              <a:pPr/>
              <a:t>18.07.18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6422-1959-554D-A751-09B98900666B}" type="slidenum">
              <a:rPr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5311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756000" y="270000"/>
            <a:ext cx="6300000" cy="729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6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998" y="1215000"/>
            <a:ext cx="774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87878"/>
                </a:solidFill>
              </a:defRPr>
            </a:lvl1pPr>
            <a:lvl2pPr marL="457200" indent="0">
              <a:buNone/>
              <a:defRPr sz="1400">
                <a:solidFill>
                  <a:srgbClr val="787878"/>
                </a:solidFill>
              </a:defRPr>
            </a:lvl2pPr>
            <a:lvl3pPr marL="914400" indent="0">
              <a:buNone/>
              <a:defRPr sz="1400">
                <a:solidFill>
                  <a:srgbClr val="787878"/>
                </a:solidFill>
              </a:defRPr>
            </a:lvl3pPr>
            <a:lvl4pPr marL="1371600" indent="0">
              <a:buNone/>
              <a:defRPr sz="1400">
                <a:solidFill>
                  <a:srgbClr val="787878"/>
                </a:solidFill>
              </a:defRPr>
            </a:lvl4pPr>
            <a:lvl5pPr marL="1828800" indent="0">
              <a:buNone/>
              <a:defRPr sz="1400">
                <a:solidFill>
                  <a:srgbClr val="787878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3"/>
            <a:ext cx="9144000" cy="791309"/>
          </a:xfrm>
          <a:prstGeom prst="rect">
            <a:avLst/>
          </a:prstGeom>
          <a:gradFill flip="none" rotWithShape="1">
            <a:gsLst>
              <a:gs pos="100000">
                <a:srgbClr val="0000FF"/>
              </a:gs>
              <a:gs pos="0">
                <a:srgbClr val="297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>
              <a:latin typeface="Verdana"/>
              <a:cs typeface="Verdana"/>
            </a:endParaRP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14812" y="4665942"/>
            <a:ext cx="733495" cy="4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37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200"/>
              </a:spcAft>
              <a:defRPr/>
            </a:lvl1pPr>
            <a:lvl2pPr>
              <a:spcAft>
                <a:spcPts val="200"/>
              </a:spcAft>
              <a:defRPr/>
            </a:lvl2pPr>
            <a:lvl3pPr>
              <a:spcAft>
                <a:spcPts val="200"/>
              </a:spcAft>
              <a:defRPr/>
            </a:lvl3pPr>
            <a:lvl4pPr>
              <a:spcAft>
                <a:spcPts val="200"/>
              </a:spcAft>
              <a:defRPr/>
            </a:lvl4pPr>
            <a:lvl5pPr>
              <a:spcAft>
                <a:spcPts val="200"/>
              </a:spcAft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5BE0-2D57-6B44-87DE-09B6F79D0E5F}" type="datetime1">
              <a:rPr lang="cs-CZ"/>
              <a:pPr/>
              <a:t>18.07.18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6422-1959-554D-A751-09B98900666B}" type="slidenum">
              <a:rPr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7277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8AA0-DF14-434C-9060-4B475160B818}" type="datetime1">
              <a:rPr lang="cs-CZ"/>
              <a:pPr/>
              <a:t>18.07.18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6422-1959-554D-A751-09B98900666B}" type="slidenum">
              <a:rPr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0436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C22A9-CF7F-A444-B546-87388E7E9219}" type="datetime1">
              <a:rPr lang="cs-CZ"/>
              <a:pPr/>
              <a:t>18.07.18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6422-1959-554D-A751-09B98900666B}" type="slidenum">
              <a:rPr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6230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4DBDF-03EC-F748-912F-1DF0FAF74058}" type="datetime1">
              <a:rPr lang="cs-CZ"/>
              <a:pPr/>
              <a:t>18.07.18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6422-1959-554D-A751-09B98900666B}" type="slidenum">
              <a:rPr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09800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AD44-65FD-F340-8507-EE5EAB98EF9A}" type="datetime1">
              <a:rPr lang="cs-CZ"/>
              <a:pPr/>
              <a:t>18.07.18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6422-1959-554D-A751-09B98900666B}" type="slidenum">
              <a:rPr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2026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C27C1-E2F8-464F-A012-42A1F605A43E}" type="datetime1">
              <a:rPr lang="cs-CZ"/>
              <a:pPr/>
              <a:t>18.07.18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6422-1959-554D-A751-09B98900666B}" type="slidenum">
              <a:rPr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35739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7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D0495-1A4C-4346-8125-58184CD49B5D}" type="datetime1">
              <a:rPr lang="cs-CZ"/>
              <a:pPr/>
              <a:t>18.07.18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6422-1959-554D-A751-09B98900666B}" type="slidenum">
              <a:rPr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1614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8095-87EE-2146-9964-DBA2431EC21C}" type="datetime1">
              <a:rPr lang="cs-CZ"/>
              <a:pPr/>
              <a:t>18.07.18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6422-1959-554D-A751-09B98900666B}" type="slidenum">
              <a:rPr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0342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5E671-A271-EB44-894A-4E9566EFBCB9}" type="datetime1">
              <a:rPr lang="cs-CZ"/>
              <a:pPr/>
              <a:t>18.07.18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26422-1959-554D-A751-09B98900666B}" type="slidenum">
              <a:rPr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0263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144000" algn="l" defTabSz="457200" rtl="0" eaLnBrk="1" latinLnBrk="0" hangingPunct="1">
        <a:spcBef>
          <a:spcPts val="0"/>
        </a:spcBef>
        <a:spcAft>
          <a:spcPts val="3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44000" indent="144000" algn="l" defTabSz="457200" rtl="0" eaLnBrk="1" latinLnBrk="0" hangingPunct="1">
        <a:spcBef>
          <a:spcPts val="0"/>
        </a:spcBef>
        <a:spcAft>
          <a:spcPts val="300"/>
        </a:spcAft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144000" algn="l" defTabSz="457200" rtl="0" eaLnBrk="1" latinLnBrk="0" hangingPunct="1">
        <a:spcBef>
          <a:spcPts val="0"/>
        </a:spcBef>
        <a:spcAft>
          <a:spcPts val="300"/>
        </a:spcAft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0" indent="144000" algn="l" defTabSz="457200" rtl="0" eaLnBrk="1" latinLnBrk="0" hangingPunct="1">
        <a:spcBef>
          <a:spcPts val="0"/>
        </a:spcBef>
        <a:spcAft>
          <a:spcPts val="30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4000" indent="144000" algn="l" defTabSz="457200" rtl="0" eaLnBrk="1" latinLnBrk="0" hangingPunct="1">
        <a:spcBef>
          <a:spcPts val="0"/>
        </a:spcBef>
        <a:spcAft>
          <a:spcPts val="30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61070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317687" y="961471"/>
            <a:ext cx="8538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>
              <a:solidFill>
                <a:schemeClr val="bg1"/>
              </a:solidFill>
            </a:endParaRPr>
          </a:p>
          <a:p>
            <a:pPr algn="ctr"/>
            <a:r>
              <a:rPr lang="en-US" sz="4000" b="1">
                <a:solidFill>
                  <a:schemeClr val="bg1"/>
                </a:solidFill>
              </a:rPr>
              <a:t>Mobile in </a:t>
            </a:r>
            <a:r>
              <a:rPr lang="en-US" sz="4000" b="1" err="1">
                <a:solidFill>
                  <a:schemeClr val="bg1"/>
                </a:solidFill>
              </a:rPr>
              <a:t>Dreamlab</a:t>
            </a:r>
            <a:endParaRPr lang="en-US" sz="4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57369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330200" y="-3571"/>
            <a:ext cx="8229600" cy="857250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Our Mobile organization</a:t>
            </a:r>
          </a:p>
        </p:txBody>
      </p:sp>
      <p:pic>
        <p:nvPicPr>
          <p:cNvPr id="4" name="Obraz 3" descr="Team 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433" y="1591914"/>
            <a:ext cx="5321300" cy="3000689"/>
          </a:xfrm>
          <a:prstGeom prst="rect">
            <a:avLst/>
          </a:prstGeom>
        </p:spPr>
      </p:pic>
      <p:grpSp>
        <p:nvGrpSpPr>
          <p:cNvPr id="6" name="Grupa 5"/>
          <p:cNvGrpSpPr/>
          <p:nvPr/>
        </p:nvGrpSpPr>
        <p:grpSpPr>
          <a:xfrm>
            <a:off x="448589" y="1077629"/>
            <a:ext cx="2447012" cy="3912535"/>
            <a:chOff x="2921000" y="968378"/>
            <a:chExt cx="3149600" cy="5280585"/>
          </a:xfrm>
        </p:grpSpPr>
        <p:pic>
          <p:nvPicPr>
            <p:cNvPr id="7" name="Obraz 6" descr="Proces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000" y="2166939"/>
              <a:ext cx="3149600" cy="3545451"/>
            </a:xfrm>
            <a:prstGeom prst="rect">
              <a:avLst/>
            </a:prstGeom>
          </p:spPr>
        </p:pic>
        <p:sp>
          <p:nvSpPr>
            <p:cNvPr id="8" name="PoleTekstowe 7"/>
            <p:cNvSpPr txBox="1"/>
            <p:nvPr/>
          </p:nvSpPr>
          <p:spPr>
            <a:xfrm>
              <a:off x="3048001" y="5750491"/>
              <a:ext cx="2904272" cy="498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/>
                <a:t>Mobile </a:t>
              </a:r>
              <a:r>
                <a:rPr lang="pl-PL" err="1"/>
                <a:t>teams</a:t>
              </a:r>
              <a:endParaRPr lang="pl-PL"/>
            </a:p>
          </p:txBody>
        </p:sp>
        <p:sp>
          <p:nvSpPr>
            <p:cNvPr id="9" name="PoleTekstowe 8"/>
            <p:cNvSpPr txBox="1"/>
            <p:nvPr/>
          </p:nvSpPr>
          <p:spPr>
            <a:xfrm>
              <a:off x="3019543" y="968378"/>
              <a:ext cx="2961189" cy="12877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Development cost decrease</a:t>
              </a:r>
            </a:p>
            <a:p>
              <a:pPr algn="ctr"/>
              <a:r>
                <a:rPr lang="en-US" sz="1400"/>
                <a:t>Development speed increase</a:t>
              </a:r>
            </a:p>
            <a:p>
              <a:pPr algn="ctr"/>
              <a:r>
                <a:rPr lang="en-US" sz="1400"/>
                <a:t>Standardization</a:t>
              </a:r>
            </a:p>
            <a:p>
              <a:pPr algn="ctr"/>
              <a:r>
                <a:rPr lang="en-US" sz="1400"/>
                <a:t>Maintenance cost decrease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2033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330200" y="-3571"/>
            <a:ext cx="8229600" cy="857250"/>
          </a:xfrm>
        </p:spPr>
        <p:txBody>
          <a:bodyPr/>
          <a:lstStyle/>
          <a:p>
            <a:r>
              <a:rPr lang="pl-PL">
                <a:solidFill>
                  <a:schemeClr val="bg1"/>
                </a:solidFill>
              </a:rPr>
              <a:t>Mobile </a:t>
            </a:r>
            <a:r>
              <a:rPr lang="pl-PL" err="1">
                <a:solidFill>
                  <a:schemeClr val="bg1"/>
                </a:solidFill>
              </a:rPr>
              <a:t>apps</a:t>
            </a:r>
            <a:endParaRPr lang="pl-PL">
              <a:solidFill>
                <a:schemeClr val="bg1"/>
              </a:solidFill>
            </a:endParaRPr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94" y="1046756"/>
            <a:ext cx="794344" cy="785414"/>
          </a:xfrm>
          <a:prstGeom prst="rect">
            <a:avLst/>
          </a:prstGeom>
        </p:spPr>
      </p:pic>
      <p:pic>
        <p:nvPicPr>
          <p:cNvPr id="2" name="Obraz 2">
            <a:extLst>
              <a:ext uri="{FF2B5EF4-FFF2-40B4-BE49-F238E27FC236}">
                <a16:creationId xmlns:a16="http://schemas.microsoft.com/office/drawing/2014/main" id="{F989CD69-29A1-4DA0-B46B-3AD5674F3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61" y="2037753"/>
            <a:ext cx="960835" cy="942975"/>
          </a:xfrm>
          <a:prstGeom prst="rect">
            <a:avLst/>
          </a:prstGeom>
        </p:spPr>
      </p:pic>
      <p:pic>
        <p:nvPicPr>
          <p:cNvPr id="4" name="Obraz 5">
            <a:extLst>
              <a:ext uri="{FF2B5EF4-FFF2-40B4-BE49-F238E27FC236}">
                <a16:creationId xmlns:a16="http://schemas.microsoft.com/office/drawing/2014/main" id="{34F18207-5F93-4E8C-BAF6-DB328D15B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70" y="2993231"/>
            <a:ext cx="889397" cy="889397"/>
          </a:xfrm>
          <a:prstGeom prst="rect">
            <a:avLst/>
          </a:prstGeom>
        </p:spPr>
      </p:pic>
      <p:pic>
        <p:nvPicPr>
          <p:cNvPr id="7" name="Obraz 7" descr="Obraz zawierający tekst&#10;&#10;Opis wygenerowany przy wysokim poziomie pewności">
            <a:extLst>
              <a:ext uri="{FF2B5EF4-FFF2-40B4-BE49-F238E27FC236}">
                <a16:creationId xmlns:a16="http://schemas.microsoft.com/office/drawing/2014/main" id="{5C1B22F1-6A92-4AC0-87EA-F6F3DF12F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456" y="4020145"/>
            <a:ext cx="862608" cy="862608"/>
          </a:xfrm>
          <a:prstGeom prst="rect">
            <a:avLst/>
          </a:prstGeom>
        </p:spPr>
      </p:pic>
      <p:pic>
        <p:nvPicPr>
          <p:cNvPr id="9" name="Obraz 9">
            <a:extLst>
              <a:ext uri="{FF2B5EF4-FFF2-40B4-BE49-F238E27FC236}">
                <a16:creationId xmlns:a16="http://schemas.microsoft.com/office/drawing/2014/main" id="{B4BFF44C-404D-4E13-9150-88114D6D28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5384" y="3645097"/>
            <a:ext cx="621508" cy="612578"/>
          </a:xfrm>
          <a:prstGeom prst="rect">
            <a:avLst/>
          </a:prstGeom>
        </p:spPr>
      </p:pic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B07D5FD8-52F2-45D8-896D-EF28D951D436}"/>
              </a:ext>
            </a:extLst>
          </p:cNvPr>
          <p:cNvCxnSpPr/>
          <p:nvPr/>
        </p:nvCxnSpPr>
        <p:spPr>
          <a:xfrm>
            <a:off x="4864895" y="1150143"/>
            <a:ext cx="12501" cy="34950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Obraz 13">
            <a:extLst>
              <a:ext uri="{FF2B5EF4-FFF2-40B4-BE49-F238E27FC236}">
                <a16:creationId xmlns:a16="http://schemas.microsoft.com/office/drawing/2014/main" id="{10A381B6-ACBB-4C35-9633-BB1D65F939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384" y="2519958"/>
            <a:ext cx="621508" cy="639367"/>
          </a:xfrm>
          <a:prstGeom prst="rect">
            <a:avLst/>
          </a:prstGeom>
        </p:spPr>
      </p:pic>
      <p:pic>
        <p:nvPicPr>
          <p:cNvPr id="15" name="Obraz 15">
            <a:extLst>
              <a:ext uri="{FF2B5EF4-FFF2-40B4-BE49-F238E27FC236}">
                <a16:creationId xmlns:a16="http://schemas.microsoft.com/office/drawing/2014/main" id="{0D8F2934-2F2A-4371-93FF-677F24F3C6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008" y="1385888"/>
            <a:ext cx="701874" cy="710804"/>
          </a:xfrm>
          <a:prstGeom prst="rect">
            <a:avLst/>
          </a:prstGeom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6A871678-D17F-4F9E-A937-F456EB17E1A0}"/>
              </a:ext>
            </a:extLst>
          </p:cNvPr>
          <p:cNvSpPr txBox="1"/>
          <p:nvPr/>
        </p:nvSpPr>
        <p:spPr>
          <a:xfrm>
            <a:off x="1959174" y="125372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/>
              <a:t>Onet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6BC97BFC-135F-47C5-B955-A69F9C84860F}"/>
              </a:ext>
            </a:extLst>
          </p:cNvPr>
          <p:cNvSpPr txBox="1"/>
          <p:nvPr/>
        </p:nvSpPr>
        <p:spPr>
          <a:xfrm>
            <a:off x="1959174" y="232529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/>
              <a:t>Business </a:t>
            </a:r>
            <a:r>
              <a:rPr lang="pl-PL" err="1"/>
              <a:t>Insider</a:t>
            </a:r>
            <a:r>
              <a:rPr lang="pl-PL">
                <a:cs typeface="Calibri"/>
              </a:rPr>
              <a:t> PL</a:t>
            </a:r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5FB97A61-02E7-421A-A631-6B0F0601A191}"/>
              </a:ext>
            </a:extLst>
          </p:cNvPr>
          <p:cNvSpPr txBox="1"/>
          <p:nvPr/>
        </p:nvSpPr>
        <p:spPr>
          <a:xfrm>
            <a:off x="1959174" y="325397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/>
              <a:t>Fakt24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42538333-72D4-4425-BE03-C4CEA04A8509}"/>
              </a:ext>
            </a:extLst>
          </p:cNvPr>
          <p:cNvSpPr txBox="1"/>
          <p:nvPr/>
        </p:nvSpPr>
        <p:spPr>
          <a:xfrm>
            <a:off x="1959174" y="426303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err="1"/>
              <a:t>Noizz</a:t>
            </a:r>
            <a:r>
              <a:rPr lang="pl-PL">
                <a:cs typeface="Calibri"/>
              </a:rPr>
              <a:t> PL</a:t>
            </a:r>
            <a:endParaRPr lang="pl-PL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5774FAD4-8250-44A9-A6E8-D8953206DAEA}"/>
              </a:ext>
            </a:extLst>
          </p:cNvPr>
          <p:cNvSpPr txBox="1"/>
          <p:nvPr/>
        </p:nvSpPr>
        <p:spPr>
          <a:xfrm>
            <a:off x="6950871" y="376296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err="1"/>
              <a:t>Ofeminin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1B819B6A-C729-4D55-B8AD-BAF1E5C347BC}"/>
              </a:ext>
            </a:extLst>
          </p:cNvPr>
          <p:cNvSpPr txBox="1"/>
          <p:nvPr/>
        </p:nvSpPr>
        <p:spPr>
          <a:xfrm>
            <a:off x="6950871" y="265568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/>
              <a:t>Forbes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DA7FE073-45F4-4EC4-82CC-7CE1FD23CCD6}"/>
              </a:ext>
            </a:extLst>
          </p:cNvPr>
          <p:cNvSpPr txBox="1"/>
          <p:nvPr/>
        </p:nvSpPr>
        <p:spPr>
          <a:xfrm>
            <a:off x="6950867" y="155733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err="1"/>
              <a:t>Blic</a:t>
            </a:r>
          </a:p>
        </p:txBody>
      </p:sp>
    </p:spTree>
    <p:extLst>
      <p:ext uri="{BB962C8B-B14F-4D97-AF65-F5344CB8AC3E}">
        <p14:creationId xmlns:p14="http://schemas.microsoft.com/office/powerpoint/2010/main" val="753577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330200" y="-3571"/>
            <a:ext cx="8229600" cy="857250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App Template</a:t>
            </a:r>
          </a:p>
        </p:txBody>
      </p:sp>
      <p:sp>
        <p:nvSpPr>
          <p:cNvPr id="2" name="PoleTekstowe 1"/>
          <p:cNvSpPr txBox="1"/>
          <p:nvPr/>
        </p:nvSpPr>
        <p:spPr>
          <a:xfrm>
            <a:off x="431800" y="2269065"/>
            <a:ext cx="18473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en-GB">
              <a:cs typeface="Calibri"/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74B819C5-8363-4A3C-AA72-3D181534CB2F}"/>
              </a:ext>
            </a:extLst>
          </p:cNvPr>
          <p:cNvSpPr/>
          <p:nvPr/>
        </p:nvSpPr>
        <p:spPr>
          <a:xfrm>
            <a:off x="430411" y="1165579"/>
            <a:ext cx="4004734" cy="147732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>
                <a:cs typeface="Calibri"/>
              </a:rPr>
              <a:t>What is </a:t>
            </a:r>
            <a:r>
              <a:rPr lang="en-GB" err="1">
                <a:cs typeface="Calibri"/>
              </a:rPr>
              <a:t>AppTemplate</a:t>
            </a:r>
            <a:r>
              <a:rPr lang="en-GB">
                <a:cs typeface="Calibri"/>
              </a:rPr>
              <a:t>?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A set of modules configured and integrated in a way that allows us to develop new apps really quickly</a:t>
            </a:r>
          </a:p>
        </p:txBody>
      </p:sp>
      <p:pic>
        <p:nvPicPr>
          <p:cNvPr id="8" name="Obraz 8" descr="Obraz zawierający zrzut ekranu, monitor&#10;&#10;Opis wygenerowany przy bardzo wysokim poziomie pewności">
            <a:extLst>
              <a:ext uri="{FF2B5EF4-FFF2-40B4-BE49-F238E27FC236}">
                <a16:creationId xmlns:a16="http://schemas.microsoft.com/office/drawing/2014/main" id="{6DD11FEE-CBAF-4F79-8BBB-B15BC6800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073" y="2013479"/>
            <a:ext cx="2124247" cy="4114800"/>
          </a:xfrm>
          <a:prstGeom prst="rect">
            <a:avLst/>
          </a:prstGeom>
        </p:spPr>
      </p:pic>
      <p:pic>
        <p:nvPicPr>
          <p:cNvPr id="10" name="Obraz 10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F5072CB3-F080-4647-A422-60B0C48A8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149" y="2979398"/>
            <a:ext cx="2094978" cy="4114800"/>
          </a:xfrm>
          <a:prstGeom prst="rect">
            <a:avLst/>
          </a:prstGeom>
        </p:spPr>
      </p:pic>
      <p:pic>
        <p:nvPicPr>
          <p:cNvPr id="12" name="Obraz 12">
            <a:extLst>
              <a:ext uri="{FF2B5EF4-FFF2-40B4-BE49-F238E27FC236}">
                <a16:creationId xmlns:a16="http://schemas.microsoft.com/office/drawing/2014/main" id="{ED6E87E8-883C-4896-B1E4-02C879F61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706" y="1069182"/>
            <a:ext cx="2343150" cy="4076700"/>
          </a:xfrm>
          <a:prstGeom prst="rect">
            <a:avLst/>
          </a:prstGeom>
        </p:spPr>
      </p:pic>
      <p:pic>
        <p:nvPicPr>
          <p:cNvPr id="14" name="Obraz 1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973F9F13-3271-41C2-B036-F75199A28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92" y="3765947"/>
            <a:ext cx="23431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72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330200" y="-3571"/>
            <a:ext cx="8229600" cy="857250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Awards and recognition</a:t>
            </a:r>
          </a:p>
        </p:txBody>
      </p:sp>
      <p:sp>
        <p:nvSpPr>
          <p:cNvPr id="3" name="PoleTekstowe 2"/>
          <p:cNvSpPr txBox="1"/>
          <p:nvPr/>
        </p:nvSpPr>
        <p:spPr>
          <a:xfrm>
            <a:off x="330201" y="1142076"/>
            <a:ext cx="8191538" cy="129586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pl-PL"/>
              <a:t>Onet 4.0 </a:t>
            </a:r>
            <a:r>
              <a:rPr lang="pl-PL" err="1"/>
              <a:t>app</a:t>
            </a:r>
            <a:r>
              <a:rPr lang="pl-PL"/>
              <a:t> </a:t>
            </a:r>
            <a:r>
              <a:rPr lang="pl-PL" err="1"/>
              <a:t>wins</a:t>
            </a:r>
            <a:r>
              <a:rPr lang="pl-PL"/>
              <a:t> INMA Global Media </a:t>
            </a:r>
            <a:r>
              <a:rPr lang="pl-PL" err="1"/>
              <a:t>Award</a:t>
            </a:r>
            <a:r>
              <a:rPr lang="pl-PL"/>
              <a:t> 2017 in Best </a:t>
            </a:r>
            <a:r>
              <a:rPr lang="pl-PL" err="1"/>
              <a:t>Use</a:t>
            </a:r>
            <a:r>
              <a:rPr lang="pl-PL"/>
              <a:t> of Mobile </a:t>
            </a:r>
            <a:r>
              <a:rPr lang="pl-PL" err="1"/>
              <a:t>Category</a:t>
            </a:r>
            <a:endParaRPr lang="pl-PL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pl-PL"/>
              <a:t>Onet 4.0 </a:t>
            </a:r>
            <a:r>
              <a:rPr lang="pl-PL" err="1"/>
              <a:t>app</a:t>
            </a:r>
            <a:r>
              <a:rPr lang="pl-PL"/>
              <a:t> </a:t>
            </a:r>
            <a:r>
              <a:rPr lang="pl-PL" err="1"/>
              <a:t>wins</a:t>
            </a:r>
            <a:r>
              <a:rPr lang="pl-PL"/>
              <a:t> Mobile </a:t>
            </a:r>
            <a:r>
              <a:rPr lang="pl-PL" err="1"/>
              <a:t>Trends</a:t>
            </a:r>
            <a:r>
              <a:rPr lang="pl-PL"/>
              <a:t> </a:t>
            </a:r>
            <a:r>
              <a:rPr lang="pl-PL" err="1"/>
              <a:t>Award</a:t>
            </a:r>
            <a:r>
              <a:rPr lang="pl-PL"/>
              <a:t> in Best Mobile </a:t>
            </a:r>
            <a:r>
              <a:rPr lang="pl-PL" err="1"/>
              <a:t>App</a:t>
            </a:r>
            <a:r>
              <a:rPr lang="pl-PL"/>
              <a:t> </a:t>
            </a:r>
            <a:r>
              <a:rPr lang="pl-PL" err="1"/>
              <a:t>Category</a:t>
            </a:r>
            <a:endParaRPr lang="pl-PL">
              <a:cs typeface="Calibri"/>
            </a:endParaRPr>
          </a:p>
          <a:p>
            <a:pPr>
              <a:lnSpc>
                <a:spcPct val="150000"/>
              </a:lnSpc>
            </a:pPr>
            <a:endParaRPr lang="pl-PL">
              <a:cs typeface="Calibri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96298">
            <a:off x="498740" y="2287324"/>
            <a:ext cx="1764583" cy="2493433"/>
          </a:xfrm>
          <a:prstGeom prst="rect">
            <a:avLst/>
          </a:prstGeom>
        </p:spPr>
      </p:pic>
      <p:pic>
        <p:nvPicPr>
          <p:cNvPr id="7" name="Obraz 6" descr="Zrzut ekranu 2017-07-03 o 18.37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03" y="2573375"/>
            <a:ext cx="1816100" cy="2080383"/>
          </a:xfrm>
          <a:prstGeom prst="rect">
            <a:avLst/>
          </a:prstGeom>
        </p:spPr>
      </p:pic>
      <p:pic>
        <p:nvPicPr>
          <p:cNvPr id="2" name="Obraz 7" descr="Obraz zawierający osoba, ściana, wewnątrz, zdjęcie&#10;&#10;Opis wygenerowany przy bardzo wysokim poziomie pewności">
            <a:extLst>
              <a:ext uri="{FF2B5EF4-FFF2-40B4-BE49-F238E27FC236}">
                <a16:creationId xmlns:a16="http://schemas.microsoft.com/office/drawing/2014/main" id="{AA8D47C0-B8F2-4139-80DA-9BC619CA6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410" y="2260541"/>
            <a:ext cx="4475559" cy="23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6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61070"/>
          </a:xfrm>
          <a:prstGeom prst="rect">
            <a:avLst/>
          </a:prstGeom>
        </p:spPr>
      </p:pic>
      <p:sp>
        <p:nvSpPr>
          <p:cNvPr id="5" name="PoleTekstowe 4"/>
          <p:cNvSpPr txBox="1"/>
          <p:nvPr/>
        </p:nvSpPr>
        <p:spPr>
          <a:xfrm>
            <a:off x="542101" y="1376746"/>
            <a:ext cx="42862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>
                <a:solidFill>
                  <a:schemeClr val="bg1"/>
                </a:solidFill>
                <a:latin typeface="Verdana"/>
                <a:cs typeface="Verdana"/>
              </a:rPr>
              <a:t>Thank You</a:t>
            </a:r>
          </a:p>
          <a:p>
            <a:endParaRPr lang="en-GB" sz="1600" b="1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3651903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330200" y="-3571"/>
            <a:ext cx="8229600" cy="857250"/>
          </a:xfrm>
        </p:spPr>
        <p:txBody>
          <a:bodyPr/>
          <a:lstStyle/>
          <a:p>
            <a:r>
              <a:rPr lang="pl-PL" err="1">
                <a:solidFill>
                  <a:schemeClr val="bg1"/>
                </a:solidFill>
              </a:rPr>
              <a:t>Our</a:t>
            </a:r>
            <a:r>
              <a:rPr lang="pl-PL">
                <a:solidFill>
                  <a:schemeClr val="bg1"/>
                </a:solidFill>
              </a:rPr>
              <a:t> team</a:t>
            </a:r>
          </a:p>
        </p:txBody>
      </p:sp>
      <p:pic>
        <p:nvPicPr>
          <p:cNvPr id="8" name="Obraz 7" descr="IMG_764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000">
            <a:off x="4781886" y="1803967"/>
            <a:ext cx="3000396" cy="2342731"/>
          </a:xfrm>
          <a:prstGeom prst="rect">
            <a:avLst/>
          </a:prstGeom>
        </p:spPr>
      </p:pic>
      <p:sp>
        <p:nvSpPr>
          <p:cNvPr id="2" name="PoleTekstowe 1"/>
          <p:cNvSpPr txBox="1"/>
          <p:nvPr/>
        </p:nvSpPr>
        <p:spPr>
          <a:xfrm>
            <a:off x="860380" y="1176636"/>
            <a:ext cx="4801924" cy="46166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r>
              <a:rPr lang="en-GB" err="1"/>
              <a:t>Michał</a:t>
            </a:r>
            <a:r>
              <a:rPr lang="en-GB">
                <a:cs typeface="Calibri"/>
              </a:rPr>
              <a:t> </a:t>
            </a:r>
            <a:r>
              <a:rPr lang="en-GB" err="1">
                <a:cs typeface="Calibri"/>
              </a:rPr>
              <a:t>Nierebiński</a:t>
            </a:r>
            <a:br>
              <a:rPr lang="en-GB">
                <a:cs typeface="Calibri"/>
              </a:rPr>
            </a:br>
            <a:r>
              <a:rPr lang="en-GB" sz="1200">
                <a:solidFill>
                  <a:srgbClr val="A5A5A5"/>
                </a:solidFill>
                <a:cs typeface="Calibri"/>
              </a:rPr>
              <a:t>iOS Leader, Senior iOS Developer</a:t>
            </a:r>
            <a:endParaRPr lang="pl-PL">
              <a:solidFill>
                <a:srgbClr val="A5A5A5"/>
              </a:solidFill>
              <a:cs typeface="Calibri"/>
            </a:endParaRP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r>
              <a:rPr lang="en-GB" err="1">
                <a:cs typeface="Calibri"/>
              </a:rPr>
              <a:t>Łukasz</a:t>
            </a:r>
            <a:r>
              <a:rPr lang="en-GB">
                <a:cs typeface="Calibri"/>
              </a:rPr>
              <a:t> </a:t>
            </a:r>
            <a:r>
              <a:rPr lang="en-GB" err="1">
                <a:cs typeface="Calibri"/>
              </a:rPr>
              <a:t>Kalbarczyk</a:t>
            </a:r>
            <a:br>
              <a:rPr lang="en-GB">
                <a:cs typeface="Calibri"/>
              </a:rPr>
            </a:br>
            <a:r>
              <a:rPr lang="en-GB" sz="1200">
                <a:solidFill>
                  <a:srgbClr val="A5A5A5"/>
                </a:solidFill>
                <a:cs typeface="Calibri"/>
              </a:rPr>
              <a:t>Systems Architect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r>
              <a:rPr lang="en-GB">
                <a:cs typeface="Calibri"/>
              </a:rPr>
              <a:t>Marcin </a:t>
            </a:r>
            <a:r>
              <a:rPr lang="en-GB" err="1">
                <a:cs typeface="Calibri"/>
              </a:rPr>
              <a:t>Wałęsa</a:t>
            </a:r>
            <a:br>
              <a:rPr lang="en-GB">
                <a:cs typeface="Calibri"/>
              </a:rPr>
            </a:br>
            <a:r>
              <a:rPr lang="en-GB" sz="1200">
                <a:solidFill>
                  <a:srgbClr val="A5A5A5"/>
                </a:solidFill>
                <a:latin typeface="Calibri"/>
                <a:cs typeface="Calibri"/>
              </a:rPr>
              <a:t>Android Leader, Systems Architect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r>
              <a:rPr lang="en-GB" err="1">
                <a:cs typeface="Calibri"/>
              </a:rPr>
              <a:t>Radosław</a:t>
            </a:r>
            <a:r>
              <a:rPr lang="en-GB">
                <a:cs typeface="Calibri"/>
              </a:rPr>
              <a:t> Wawrzyniak</a:t>
            </a:r>
            <a:br>
              <a:rPr lang="en-GB">
                <a:cs typeface="Calibri"/>
              </a:rPr>
            </a:br>
            <a:r>
              <a:rPr lang="en-GB" sz="1200">
                <a:solidFill>
                  <a:srgbClr val="A5A5A5"/>
                </a:solidFill>
                <a:cs typeface="Calibri"/>
              </a:rPr>
              <a:t>Senior Android Developer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r>
              <a:rPr lang="en-GB" err="1">
                <a:cs typeface="Calibri"/>
              </a:rPr>
              <a:t>Zbigniew</a:t>
            </a:r>
            <a:r>
              <a:rPr lang="en-GB">
                <a:cs typeface="Calibri"/>
              </a:rPr>
              <a:t> </a:t>
            </a:r>
            <a:r>
              <a:rPr lang="en-GB" err="1">
                <a:cs typeface="Calibri"/>
              </a:rPr>
              <a:t>Dzido</a:t>
            </a:r>
            <a:br>
              <a:rPr lang="en-GB">
                <a:cs typeface="Calibri"/>
              </a:rPr>
            </a:br>
            <a:r>
              <a:rPr lang="en-GB" sz="1200">
                <a:solidFill>
                  <a:srgbClr val="A5A5A5"/>
                </a:solidFill>
                <a:cs typeface="Calibri"/>
              </a:rPr>
              <a:t>Senior Android Developer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r>
              <a:rPr lang="en-GB" err="1">
                <a:cs typeface="Calibri"/>
              </a:rPr>
              <a:t>Kamil</a:t>
            </a:r>
            <a:r>
              <a:rPr lang="en-GB">
                <a:cs typeface="Calibri"/>
              </a:rPr>
              <a:t> Fert</a:t>
            </a:r>
            <a:br>
              <a:rPr lang="en-GB">
                <a:cs typeface="Calibri"/>
              </a:rPr>
            </a:br>
            <a:r>
              <a:rPr lang="en-GB" sz="1200">
                <a:solidFill>
                  <a:srgbClr val="A5A5A5"/>
                </a:solidFill>
                <a:cs typeface="Calibri"/>
              </a:rPr>
              <a:t>Android Developer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r>
              <a:rPr lang="en-GB">
                <a:cs typeface="Calibri"/>
              </a:rPr>
              <a:t>Dariusz Jurczyk</a:t>
            </a:r>
            <a:br>
              <a:rPr lang="en-GB">
                <a:cs typeface="Calibri"/>
              </a:rPr>
            </a:br>
            <a:r>
              <a:rPr lang="en-GB" sz="1200">
                <a:solidFill>
                  <a:srgbClr val="A5A5A5"/>
                </a:solidFill>
                <a:cs typeface="Calibri"/>
              </a:rPr>
              <a:t>Product Owner</a:t>
            </a:r>
            <a:endParaRPr lang="en-GB" sz="1200">
              <a:solidFill>
                <a:srgbClr val="A5A5A5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endParaRPr lang="en-GB" sz="1200">
              <a:solidFill>
                <a:srgbClr val="A5A5A5"/>
              </a:solidFill>
              <a:cs typeface="Calibri"/>
            </a:endParaRP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endParaRPr lang="en-GB">
              <a:solidFill>
                <a:srgbClr val="000000"/>
              </a:solidFill>
              <a:cs typeface="Calibri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3586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330200" y="-3571"/>
            <a:ext cx="8229600" cy="857250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Mobile competencies</a:t>
            </a:r>
          </a:p>
        </p:txBody>
      </p:sp>
      <p:sp>
        <p:nvSpPr>
          <p:cNvPr id="3" name="PoleTekstowe 2"/>
          <p:cNvSpPr txBox="1"/>
          <p:nvPr/>
        </p:nvSpPr>
        <p:spPr>
          <a:xfrm>
            <a:off x="330202" y="1109699"/>
            <a:ext cx="8466667" cy="2862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b="1"/>
              <a:t>Mobile platforms:</a:t>
            </a:r>
            <a:r>
              <a:rPr lang="en-GB"/>
              <a:t> Android &amp; iOS</a:t>
            </a:r>
            <a:endParaRPr lang="en-GB">
              <a:cs typeface="Calibri"/>
            </a:endParaRPr>
          </a:p>
          <a:p>
            <a:r>
              <a:rPr lang="en-GB" b="1"/>
              <a:t>Programming languages:</a:t>
            </a:r>
            <a:r>
              <a:rPr lang="en-GB"/>
              <a:t> Java &amp; Swift/</a:t>
            </a:r>
            <a:r>
              <a:rPr lang="en-GB" err="1"/>
              <a:t>Obj</a:t>
            </a:r>
            <a:r>
              <a:rPr lang="en-GB"/>
              <a:t>-C</a:t>
            </a:r>
          </a:p>
          <a:p>
            <a:r>
              <a:rPr lang="en-GB" b="1"/>
              <a:t>Development environment: </a:t>
            </a:r>
            <a:r>
              <a:rPr lang="en-GB"/>
              <a:t>Android Studio &amp; </a:t>
            </a:r>
            <a:r>
              <a:rPr lang="en-GB" err="1"/>
              <a:t>Xcode</a:t>
            </a:r>
            <a:endParaRPr lang="en-GB"/>
          </a:p>
          <a:p>
            <a:r>
              <a:rPr lang="en-GB" b="1"/>
              <a:t>Testing tools &amp; frameworks: </a:t>
            </a:r>
            <a:r>
              <a:rPr lang="en-GB"/>
              <a:t>Espresso, Mockito, </a:t>
            </a:r>
            <a:r>
              <a:rPr lang="en-GB" err="1"/>
              <a:t>junit</a:t>
            </a:r>
            <a:r>
              <a:rPr lang="en-GB"/>
              <a:t>, </a:t>
            </a:r>
            <a:r>
              <a:rPr lang="en-GB" err="1"/>
              <a:t>powermock</a:t>
            </a:r>
            <a:r>
              <a:rPr lang="en-GB"/>
              <a:t> &amp; </a:t>
            </a:r>
            <a:r>
              <a:rPr lang="en-GB" err="1"/>
              <a:t>XCTest</a:t>
            </a:r>
            <a:endParaRPr lang="en-GB"/>
          </a:p>
          <a:p>
            <a:r>
              <a:rPr lang="en-GB" b="1"/>
              <a:t>Dependency manager:</a:t>
            </a:r>
            <a:r>
              <a:rPr lang="en-GB"/>
              <a:t> </a:t>
            </a:r>
            <a:r>
              <a:rPr lang="en-GB" err="1"/>
              <a:t>Cocoapods</a:t>
            </a:r>
            <a:r>
              <a:rPr lang="en-GB"/>
              <a:t> &amp; Gradle/Maven</a:t>
            </a:r>
          </a:p>
          <a:p>
            <a:r>
              <a:rPr lang="en-GB" b="1"/>
              <a:t>Continuous Integration: </a:t>
            </a:r>
            <a:r>
              <a:rPr lang="en-GB"/>
              <a:t>Bamboo</a:t>
            </a:r>
            <a:endParaRPr lang="en-GB">
              <a:cs typeface="Calibri"/>
            </a:endParaRPr>
          </a:p>
          <a:p>
            <a:r>
              <a:rPr lang="en-GB" b="1"/>
              <a:t>Architecture:</a:t>
            </a:r>
            <a:r>
              <a:rPr lang="en-GB"/>
              <a:t> All recognized architectures (MVC/MVP, MVVM) including modern ones based on Clean architecture approach and event-driven programming</a:t>
            </a:r>
          </a:p>
          <a:p>
            <a:r>
              <a:rPr lang="en-GB" b="1"/>
              <a:t>Other tools: </a:t>
            </a:r>
            <a:r>
              <a:rPr lang="en-GB"/>
              <a:t>Fastlane, </a:t>
            </a:r>
            <a:r>
              <a:rPr lang="en-GB" err="1"/>
              <a:t>Bluepill</a:t>
            </a:r>
            <a:r>
              <a:rPr lang="en-GB"/>
              <a:t>, Vagrant, Docker</a:t>
            </a:r>
            <a:endParaRPr lang="en-GB">
              <a:cs typeface="Calibri"/>
            </a:endParaRPr>
          </a:p>
          <a:p>
            <a:endParaRPr lang="en-GB"/>
          </a:p>
        </p:txBody>
      </p:sp>
      <p:pic>
        <p:nvPicPr>
          <p:cNvPr id="8" name="Obraz 7" descr="pobrane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763" y="3769695"/>
            <a:ext cx="521775" cy="612519"/>
          </a:xfrm>
          <a:prstGeom prst="rect">
            <a:avLst/>
          </a:prstGeom>
        </p:spPr>
      </p:pic>
      <p:pic>
        <p:nvPicPr>
          <p:cNvPr id="9" name="Obraz 8" descr="pobran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548" y="3768026"/>
            <a:ext cx="688632" cy="407991"/>
          </a:xfrm>
          <a:prstGeom prst="rect">
            <a:avLst/>
          </a:prstGeom>
        </p:spPr>
      </p:pic>
      <p:pic>
        <p:nvPicPr>
          <p:cNvPr id="10" name="Obraz 9" descr="java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221" y="3933260"/>
            <a:ext cx="831241" cy="517155"/>
          </a:xfrm>
          <a:prstGeom prst="rect">
            <a:avLst/>
          </a:prstGeom>
        </p:spPr>
      </p:pic>
      <p:pic>
        <p:nvPicPr>
          <p:cNvPr id="11" name="Obraz 10" descr="objective C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191" y="4061319"/>
            <a:ext cx="959525" cy="582569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2378" y="3843702"/>
            <a:ext cx="585892" cy="603751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6648" y="4498433"/>
            <a:ext cx="1049867" cy="345492"/>
          </a:xfrm>
          <a:prstGeom prst="rect">
            <a:avLst/>
          </a:prstGeom>
        </p:spPr>
      </p:pic>
      <p:pic>
        <p:nvPicPr>
          <p:cNvPr id="7" name="Obraz 6" descr="downloa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82" y="4554019"/>
            <a:ext cx="715500" cy="328655"/>
          </a:xfrm>
          <a:prstGeom prst="rect">
            <a:avLst/>
          </a:prstGeom>
        </p:spPr>
      </p:pic>
      <p:pic>
        <p:nvPicPr>
          <p:cNvPr id="13" name="Obraz 12" descr="downloa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01" y="4355425"/>
            <a:ext cx="787400" cy="1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52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330200" y="-3571"/>
            <a:ext cx="8229600" cy="857250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Architecture</a:t>
            </a:r>
            <a:endParaRPr lang="pl-PL"/>
          </a:p>
        </p:txBody>
      </p:sp>
      <p:sp>
        <p:nvSpPr>
          <p:cNvPr id="3" name="PoleTekstowe 2"/>
          <p:cNvSpPr txBox="1"/>
          <p:nvPr/>
        </p:nvSpPr>
        <p:spPr>
          <a:xfrm>
            <a:off x="330202" y="2407682"/>
            <a:ext cx="320693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Clean Architecture</a:t>
            </a:r>
            <a:r>
              <a:rPr lang="en-GB">
                <a:cs typeface="Calibri"/>
              </a:rPr>
              <a:t> (Android)</a:t>
            </a:r>
            <a:endParaRPr lang="pl-PL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Viper (iOS)</a:t>
            </a:r>
          </a:p>
          <a:p>
            <a:endParaRPr lang="en-GB"/>
          </a:p>
        </p:txBody>
      </p:sp>
      <p:pic>
        <p:nvPicPr>
          <p:cNvPr id="2" name="Obraz 3" descr="Obraz zawierający zrzut ekranu&#10;&#10;Opis wygenerowany przy wysokim poziomie pewności">
            <a:extLst>
              <a:ext uri="{FF2B5EF4-FFF2-40B4-BE49-F238E27FC236}">
                <a16:creationId xmlns:a16="http://schemas.microsoft.com/office/drawing/2014/main" id="{CBBE17E4-6467-4069-A224-23F2D4AF7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798" y="1041302"/>
            <a:ext cx="5029200" cy="368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76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330200" y="-3571"/>
            <a:ext cx="8229600" cy="857250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Clean Architecture</a:t>
            </a:r>
            <a:r>
              <a:rPr lang="en-GB">
                <a:solidFill>
                  <a:srgbClr val="FFFFFF"/>
                </a:solidFill>
                <a:cs typeface="Calibri"/>
              </a:rPr>
              <a:t> / Viper</a:t>
            </a:r>
            <a:endParaRPr lang="pl-PL"/>
          </a:p>
        </p:txBody>
      </p:sp>
      <p:sp>
        <p:nvSpPr>
          <p:cNvPr id="3" name="PoleTekstowe 2"/>
          <p:cNvSpPr txBox="1"/>
          <p:nvPr/>
        </p:nvSpPr>
        <p:spPr>
          <a:xfrm>
            <a:off x="330202" y="1946365"/>
            <a:ext cx="4814273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Testable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/>
              <a:t>Independent of Frameworks</a:t>
            </a:r>
            <a:endParaRPr lang="pl-PL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/>
              <a:t>Independent of UI</a:t>
            </a:r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Independent of Database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Independent of any external agency</a:t>
            </a:r>
            <a:endParaRPr lang="en-GB"/>
          </a:p>
          <a:p>
            <a:endParaRPr lang="en-GB"/>
          </a:p>
        </p:txBody>
      </p:sp>
      <p:pic>
        <p:nvPicPr>
          <p:cNvPr id="7" name="Obraz 7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9833E214-C0F5-43E1-961F-2989C603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595" y="1705423"/>
            <a:ext cx="4602996" cy="199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6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330200" y="-3571"/>
            <a:ext cx="8229600" cy="857250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Continuous Delivery</a:t>
            </a:r>
          </a:p>
        </p:txBody>
      </p:sp>
      <p:sp>
        <p:nvSpPr>
          <p:cNvPr id="2" name="PoleTekstowe 1"/>
          <p:cNvSpPr txBox="1"/>
          <p:nvPr/>
        </p:nvSpPr>
        <p:spPr>
          <a:xfrm>
            <a:off x="610394" y="1955768"/>
            <a:ext cx="4736874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/>
              <a:t>We apply Atlassian environment to realize </a:t>
            </a:r>
          </a:p>
          <a:p>
            <a:r>
              <a:rPr lang="en-GB"/>
              <a:t>Continuous Delivery strategy to release software</a:t>
            </a:r>
          </a:p>
          <a:p>
            <a:r>
              <a:rPr lang="en-GB"/>
              <a:t>in multi-variant approach.</a:t>
            </a:r>
            <a:endParaRPr lang="en-GB">
              <a:cs typeface="Calibri"/>
            </a:endParaRPr>
          </a:p>
        </p:txBody>
      </p:sp>
      <p:pic>
        <p:nvPicPr>
          <p:cNvPr id="4" name="Obraz 6">
            <a:extLst>
              <a:ext uri="{FF2B5EF4-FFF2-40B4-BE49-F238E27FC236}">
                <a16:creationId xmlns:a16="http://schemas.microsoft.com/office/drawing/2014/main" id="{C15722E9-F42D-4E06-9EE4-C97FCE379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08" y="1691920"/>
            <a:ext cx="2509060" cy="1263838"/>
          </a:xfrm>
          <a:prstGeom prst="rect">
            <a:avLst/>
          </a:prstGeom>
        </p:spPr>
      </p:pic>
      <p:pic>
        <p:nvPicPr>
          <p:cNvPr id="8" name="Obraz 8">
            <a:extLst>
              <a:ext uri="{FF2B5EF4-FFF2-40B4-BE49-F238E27FC236}">
                <a16:creationId xmlns:a16="http://schemas.microsoft.com/office/drawing/2014/main" id="{681A390B-12A0-44BF-A8F0-EE74EAC81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983" y="3929344"/>
            <a:ext cx="1396786" cy="524625"/>
          </a:xfrm>
          <a:prstGeom prst="rect">
            <a:avLst/>
          </a:prstGeom>
        </p:spPr>
      </p:pic>
      <p:pic>
        <p:nvPicPr>
          <p:cNvPr id="10" name="Obraz 10">
            <a:extLst>
              <a:ext uri="{FF2B5EF4-FFF2-40B4-BE49-F238E27FC236}">
                <a16:creationId xmlns:a16="http://schemas.microsoft.com/office/drawing/2014/main" id="{88B4B4D5-0946-428A-A8C3-A3240089B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127" y="4017568"/>
            <a:ext cx="1561454" cy="328803"/>
          </a:xfrm>
          <a:prstGeom prst="rect">
            <a:avLst/>
          </a:prstGeom>
        </p:spPr>
      </p:pic>
      <p:pic>
        <p:nvPicPr>
          <p:cNvPr id="12" name="Obraz 13">
            <a:extLst>
              <a:ext uri="{FF2B5EF4-FFF2-40B4-BE49-F238E27FC236}">
                <a16:creationId xmlns:a16="http://schemas.microsoft.com/office/drawing/2014/main" id="{97C200A2-18DF-4CAD-9352-D4D6D99E3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637" y="3826477"/>
            <a:ext cx="951209" cy="710986"/>
          </a:xfrm>
          <a:prstGeom prst="rect">
            <a:avLst/>
          </a:prstGeom>
        </p:spPr>
      </p:pic>
      <p:pic>
        <p:nvPicPr>
          <p:cNvPr id="15" name="Obraz 15">
            <a:extLst>
              <a:ext uri="{FF2B5EF4-FFF2-40B4-BE49-F238E27FC236}">
                <a16:creationId xmlns:a16="http://schemas.microsoft.com/office/drawing/2014/main" id="{2EFBF9FB-93A9-442F-A06C-08DF510B3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7617" y="4022298"/>
            <a:ext cx="1513023" cy="3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50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330200" y="-3571"/>
            <a:ext cx="8229600" cy="857250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Continuous Delivery</a:t>
            </a:r>
          </a:p>
        </p:txBody>
      </p:sp>
      <p:sp>
        <p:nvSpPr>
          <p:cNvPr id="2" name="PoleTekstowe 1"/>
          <p:cNvSpPr txBox="1"/>
          <p:nvPr/>
        </p:nvSpPr>
        <p:spPr>
          <a:xfrm>
            <a:off x="431800" y="2269065"/>
            <a:ext cx="18473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en-GB">
              <a:cs typeface="Calibri"/>
            </a:endParaRPr>
          </a:p>
        </p:txBody>
      </p:sp>
      <p:pic>
        <p:nvPicPr>
          <p:cNvPr id="3" name="Obraz 2" descr="Zrzut ekranu 2016-12-19 o 14.26.00.png">
            <a:extLst>
              <a:ext uri="{FF2B5EF4-FFF2-40B4-BE49-F238E27FC236}">
                <a16:creationId xmlns:a16="http://schemas.microsoft.com/office/drawing/2014/main" id="{DB9D571B-5FC3-4E07-9152-ABDB6DB6F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790" y="1128779"/>
            <a:ext cx="4472696" cy="3325383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0DE1814F-972D-4B1B-A053-9C465B68B3B6}"/>
              </a:ext>
            </a:extLst>
          </p:cNvPr>
          <p:cNvSpPr txBox="1"/>
          <p:nvPr/>
        </p:nvSpPr>
        <p:spPr>
          <a:xfrm>
            <a:off x="327660" y="2110740"/>
            <a:ext cx="4053840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err="1"/>
              <a:t>More</a:t>
            </a:r>
            <a:r>
              <a:rPr lang="pl-PL"/>
              <a:t> </a:t>
            </a:r>
            <a:r>
              <a:rPr lang="pl-PL" err="1"/>
              <a:t>than</a:t>
            </a:r>
            <a:r>
              <a:rPr lang="pl-PL"/>
              <a:t> </a:t>
            </a:r>
            <a:r>
              <a:rPr lang="pl-PL" err="1"/>
              <a:t>just</a:t>
            </a:r>
            <a:r>
              <a:rPr lang="pl-PL">
                <a:cs typeface="Calibri"/>
              </a:rPr>
              <a:t> </a:t>
            </a:r>
            <a:r>
              <a:rPr lang="pl-PL" err="1">
                <a:cs typeface="Calibri"/>
              </a:rPr>
              <a:t>code</a:t>
            </a:r>
            <a:r>
              <a:rPr lang="pl-PL">
                <a:cs typeface="Calibri"/>
              </a:rPr>
              <a:t>:</a:t>
            </a:r>
          </a:p>
          <a:p>
            <a:pPr algn="ctr"/>
            <a:endParaRPr lang="pl-PL">
              <a:cs typeface="Calibri"/>
            </a:endParaRPr>
          </a:p>
          <a:p>
            <a:pPr algn="ctr"/>
            <a:r>
              <a:rPr lang="pl-PL">
                <a:cs typeface="Calibri"/>
              </a:rPr>
              <a:t>We </a:t>
            </a:r>
            <a:r>
              <a:rPr lang="pl-PL" err="1">
                <a:cs typeface="Calibri"/>
              </a:rPr>
              <a:t>rely</a:t>
            </a:r>
            <a:r>
              <a:rPr lang="pl-PL">
                <a:cs typeface="Calibri"/>
              </a:rPr>
              <a:t> on </a:t>
            </a:r>
            <a:r>
              <a:rPr lang="pl-PL" err="1">
                <a:cs typeface="Calibri"/>
              </a:rPr>
              <a:t>testing</a:t>
            </a:r>
            <a:r>
              <a:rPr lang="pl-PL">
                <a:cs typeface="Calibri"/>
              </a:rPr>
              <a:t> </a:t>
            </a:r>
            <a:r>
              <a:rPr lang="pl-PL" err="1">
                <a:cs typeface="Calibri"/>
              </a:rPr>
              <a:t>or</a:t>
            </a:r>
            <a:r>
              <a:rPr lang="pl-PL">
                <a:cs typeface="Calibri"/>
              </a:rPr>
              <a:t> </a:t>
            </a:r>
            <a:r>
              <a:rPr lang="pl-PL" err="1">
                <a:cs typeface="Calibri"/>
              </a:rPr>
              <a:t>solutions</a:t>
            </a:r>
          </a:p>
          <a:p>
            <a:pPr algn="ctr"/>
            <a:r>
              <a:rPr lang="pl-PL">
                <a:cs typeface="Calibri"/>
              </a:rPr>
              <a:t>We </a:t>
            </a:r>
            <a:r>
              <a:rPr lang="pl-PL" err="1">
                <a:cs typeface="Calibri"/>
              </a:rPr>
              <a:t>automate</a:t>
            </a:r>
            <a:r>
              <a:rPr lang="pl-PL">
                <a:cs typeface="Calibri"/>
              </a:rPr>
              <a:t> </a:t>
            </a:r>
            <a:r>
              <a:rPr lang="pl-PL" err="1">
                <a:cs typeface="Calibri"/>
              </a:rPr>
              <a:t>our</a:t>
            </a:r>
            <a:r>
              <a:rPr lang="pl-PL">
                <a:cs typeface="Calibri"/>
              </a:rPr>
              <a:t> </a:t>
            </a:r>
            <a:r>
              <a:rPr lang="pl-PL" err="1">
                <a:cs typeface="Calibri"/>
              </a:rPr>
              <a:t>builds</a:t>
            </a:r>
          </a:p>
          <a:p>
            <a:pPr algn="ctr"/>
            <a:r>
              <a:rPr lang="pl-PL">
                <a:cs typeface="Calibri"/>
              </a:rPr>
              <a:t>We </a:t>
            </a:r>
            <a:r>
              <a:rPr lang="pl-PL" err="1">
                <a:cs typeface="Calibri"/>
              </a:rPr>
              <a:t>can</a:t>
            </a:r>
            <a:r>
              <a:rPr lang="pl-PL">
                <a:cs typeface="Calibri"/>
              </a:rPr>
              <a:t> </a:t>
            </a:r>
            <a:r>
              <a:rPr lang="pl-PL" err="1">
                <a:cs typeface="Calibri"/>
              </a:rPr>
              <a:t>release</a:t>
            </a:r>
            <a:r>
              <a:rPr lang="pl-PL">
                <a:cs typeface="Calibri"/>
              </a:rPr>
              <a:t> and </a:t>
            </a:r>
            <a:r>
              <a:rPr lang="pl-PL" err="1">
                <a:cs typeface="Calibri"/>
              </a:rPr>
              <a:t>deliver</a:t>
            </a:r>
            <a:r>
              <a:rPr lang="pl-PL">
                <a:cs typeface="Calibri"/>
              </a:rPr>
              <a:t> with one </a:t>
            </a:r>
            <a:r>
              <a:rPr lang="pl-PL" err="1">
                <a:cs typeface="Calibri"/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160502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330200" y="-3571"/>
            <a:ext cx="8229600" cy="857250"/>
          </a:xfrm>
        </p:spPr>
        <p:txBody>
          <a:bodyPr/>
          <a:lstStyle/>
          <a:p>
            <a:r>
              <a:rPr lang="pl-PL">
                <a:solidFill>
                  <a:schemeClr val="bg1"/>
                </a:solidFill>
              </a:rPr>
              <a:t>Mobile SDK</a:t>
            </a:r>
          </a:p>
        </p:txBody>
      </p:sp>
      <p:sp>
        <p:nvSpPr>
          <p:cNvPr id="2" name="Prostokąt 1"/>
          <p:cNvSpPr/>
          <p:nvPr/>
        </p:nvSpPr>
        <p:spPr>
          <a:xfrm>
            <a:off x="457200" y="1478118"/>
            <a:ext cx="66717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Mobile SDK – set of modules which realizes common services or functionalities for apps.</a:t>
            </a:r>
          </a:p>
          <a:p>
            <a:endParaRPr lang="en-GB"/>
          </a:p>
          <a:p>
            <a:r>
              <a:rPr lang="en-GB"/>
              <a:t>We can build apps with usage of our Mobile SDK what can speed up apps development and decrease their development costs.</a:t>
            </a: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1" y="2439181"/>
            <a:ext cx="3175001" cy="248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29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330200" y="-3571"/>
            <a:ext cx="8229600" cy="857250"/>
          </a:xfrm>
        </p:spPr>
        <p:txBody>
          <a:bodyPr/>
          <a:lstStyle/>
          <a:p>
            <a:r>
              <a:rPr lang="pl-PL">
                <a:solidFill>
                  <a:schemeClr val="bg1"/>
                </a:solidFill>
              </a:rPr>
              <a:t>Mobile SDK</a:t>
            </a:r>
          </a:p>
        </p:txBody>
      </p:sp>
      <p:sp>
        <p:nvSpPr>
          <p:cNvPr id="2" name="Prostokąt 1"/>
          <p:cNvSpPr/>
          <p:nvPr/>
        </p:nvSpPr>
        <p:spPr>
          <a:xfrm>
            <a:off x="617934" y="1478118"/>
            <a:ext cx="6511000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>
                <a:cs typeface="Calibri"/>
              </a:rPr>
              <a:t>~ 25 modules per platform</a:t>
            </a:r>
            <a:endParaRPr lang="pl-PL"/>
          </a:p>
        </p:txBody>
      </p:sp>
      <p:pic>
        <p:nvPicPr>
          <p:cNvPr id="3" name="Obraz 3" descr="Obraz zawierający lego, zabawka, pudełko, stół&#10;&#10;Opis wygenerowany przy bardzo wysokim poziomie pewności">
            <a:extLst>
              <a:ext uri="{FF2B5EF4-FFF2-40B4-BE49-F238E27FC236}">
                <a16:creationId xmlns:a16="http://schemas.microsoft.com/office/drawing/2014/main" id="{3FF60293-700C-4B46-BD03-EB3E07764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135" y="2025889"/>
            <a:ext cx="3511152" cy="2337792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ABC5892C-68A7-4A9F-9596-0BCDA7E68634}"/>
              </a:ext>
            </a:extLst>
          </p:cNvPr>
          <p:cNvSpPr txBox="1"/>
          <p:nvPr/>
        </p:nvSpPr>
        <p:spPr>
          <a:xfrm>
            <a:off x="619720" y="2673549"/>
            <a:ext cx="4109442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>
                <a:solidFill>
                  <a:srgbClr val="A5A5A5"/>
                </a:solidFill>
              </a:rPr>
              <a:t>List, Deatil</a:t>
            </a:r>
            <a:r>
              <a:rPr lang="pl-PL">
                <a:solidFill>
                  <a:srgbClr val="A5A5A5"/>
                </a:solidFill>
                <a:cs typeface="Calibri"/>
              </a:rPr>
              <a:t>, Analitycs, API, Ads, Gallery, Font, OCDN, FB Comments, Privacy, Push Notifications, WebView, ErrorView, Social Bar, Widget and much more</a:t>
            </a:r>
          </a:p>
        </p:txBody>
      </p:sp>
    </p:spTree>
    <p:extLst>
      <p:ext uri="{BB962C8B-B14F-4D97-AF65-F5344CB8AC3E}">
        <p14:creationId xmlns:p14="http://schemas.microsoft.com/office/powerpoint/2010/main" val="40922497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rgbClr val="118DDC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</Words>
  <Application>Microsoft Macintosh PowerPoint</Application>
  <PresentationFormat>Pokaz na ekranie (16:9)</PresentationFormat>
  <Paragraphs>69</Paragraphs>
  <Slides>14</Slides>
  <Notes>13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8" baseType="lpstr">
      <vt:lpstr>Arial</vt:lpstr>
      <vt:lpstr>Calibri</vt:lpstr>
      <vt:lpstr>Verdana</vt:lpstr>
      <vt:lpstr>Motyw pakietu Office</vt:lpstr>
      <vt:lpstr>Prezentacja programu PowerPoint</vt:lpstr>
      <vt:lpstr>Our team</vt:lpstr>
      <vt:lpstr>Mobile competencies</vt:lpstr>
      <vt:lpstr>Architecture</vt:lpstr>
      <vt:lpstr>Clean Architecture / Viper</vt:lpstr>
      <vt:lpstr>Continuous Delivery</vt:lpstr>
      <vt:lpstr>Continuous Delivery</vt:lpstr>
      <vt:lpstr>Mobile SDK</vt:lpstr>
      <vt:lpstr>Mobile SDK</vt:lpstr>
      <vt:lpstr>Our Mobile organization</vt:lpstr>
      <vt:lpstr>Mobile apps</vt:lpstr>
      <vt:lpstr>App Template</vt:lpstr>
      <vt:lpstr>Awards and recognition</vt:lpstr>
      <vt:lpstr>Prezentacja programu PowerPoint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Krzysztof Stankiewicz</dc:creator>
  <cp:lastModifiedBy>Tomasz Sochacki</cp:lastModifiedBy>
  <cp:revision>12</cp:revision>
  <dcterms:modified xsi:type="dcterms:W3CDTF">2018-07-18T09:39:38Z</dcterms:modified>
</cp:coreProperties>
</file>